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70" r:id="rId12"/>
    <p:sldId id="271" r:id="rId13"/>
    <p:sldId id="272" r:id="rId14"/>
    <p:sldId id="269" r:id="rId15"/>
    <p:sldId id="260" r:id="rId1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16" autoAdjust="0"/>
    <p:restoredTop sz="94660"/>
  </p:normalViewPr>
  <p:slideViewPr>
    <p:cSldViewPr snapToGrid="0">
      <p:cViewPr varScale="1">
        <p:scale>
          <a:sx n="76" d="100"/>
          <a:sy n="76" d="100"/>
        </p:scale>
        <p:origin x="126" y="79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/>
              <a:t>9/20/2022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9/20/2022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9/20/2022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9/20/2022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9/20/2022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9/20/2022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9/20/2022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9/20/2022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9/20/2022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5" r:id="rId2"/>
    <p:sldLayoutId id="2147483651" r:id="rId3"/>
    <p:sldLayoutId id="2147483666" r:id="rId4"/>
    <p:sldLayoutId id="2147483653" r:id="rId5"/>
    <p:sldLayoutId id="2147483654" r:id="rId6"/>
    <p:sldLayoutId id="2147483655" r:id="rId7"/>
    <p:sldLayoutId id="2147483667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8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consultantplus://offline/ref=CEC688949C5A927439339CB4F7715BD28A80779EF22FFCB830B70A8161BD70AABF0FBB4A3B25B0441F08A5BE677D6CF38409F72767884BF752F4BE12l7lBN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07067" y="393700"/>
            <a:ext cx="7766936" cy="1168400"/>
          </a:xfrm>
        </p:spPr>
        <p:txBody>
          <a:bodyPr/>
          <a:lstStyle/>
          <a:p>
            <a:pPr algn="ctr"/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</a:rPr>
              <a:t>Государственное </a:t>
            </a:r>
            <a:r>
              <a:rPr lang="ru-RU" sz="2400" b="1" dirty="0">
                <a:solidFill>
                  <a:schemeClr val="accent2">
                    <a:lumMod val="75000"/>
                  </a:schemeClr>
                </a:solidFill>
              </a:rPr>
              <a:t>казенное учреждение</a:t>
            </a:r>
            <a:br>
              <a:rPr lang="ru-RU" sz="2400" b="1" dirty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sz="2400" b="1" dirty="0">
                <a:solidFill>
                  <a:schemeClr val="accent2">
                    <a:lumMod val="75000"/>
                  </a:schemeClr>
                </a:solidFill>
              </a:rPr>
              <a:t>«Государственное юридическое бюро </a:t>
            </a: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</a:rPr>
              <a:t>Кузбасса»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07067" y="2311401"/>
            <a:ext cx="7766936" cy="2908300"/>
          </a:xfrm>
        </p:spPr>
        <p:txBody>
          <a:bodyPr>
            <a:normAutofit/>
          </a:bodyPr>
          <a:lstStyle/>
          <a:p>
            <a:pPr algn="ctr"/>
            <a:r>
              <a:rPr lang="ru-RU" sz="4400" b="1" dirty="0" smtClean="0">
                <a:solidFill>
                  <a:schemeClr val="accent2">
                    <a:lumMod val="75000"/>
                  </a:schemeClr>
                </a:solidFill>
              </a:rPr>
              <a:t>БЕСПЛАТНАЯ </a:t>
            </a:r>
            <a:r>
              <a:rPr lang="ru-RU" sz="4400" b="1" dirty="0">
                <a:solidFill>
                  <a:schemeClr val="accent2">
                    <a:lumMod val="75000"/>
                  </a:schemeClr>
                </a:solidFill>
              </a:rPr>
              <a:t>ЮРИДИЧЕСКАЯ ПОМОЩЬ ОТДЕЛЬНЫМ КАТЕГОРИЯМ ГРАЖДАН</a:t>
            </a:r>
          </a:p>
          <a:p>
            <a:endParaRPr lang="ru-RU" sz="4400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195014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927100"/>
            <a:ext cx="8596668" cy="5295900"/>
          </a:xfrm>
        </p:spPr>
        <p:txBody>
          <a:bodyPr>
            <a:noAutofit/>
          </a:bodyPr>
          <a:lstStyle/>
          <a:p>
            <a:pPr algn="just"/>
            <a:r>
              <a:rPr lang="ru-RU" sz="2600" b="1" dirty="0">
                <a:solidFill>
                  <a:srgbClr val="FF0000"/>
                </a:solidFill>
              </a:rPr>
              <a:t>Правовое </a:t>
            </a:r>
            <a:r>
              <a:rPr lang="ru-RU" sz="2600" b="1" dirty="0" smtClean="0">
                <a:solidFill>
                  <a:srgbClr val="FF0000"/>
                </a:solidFill>
              </a:rPr>
              <a:t>консультирование </a:t>
            </a:r>
            <a:r>
              <a:rPr lang="ru-RU" sz="2600" dirty="0" smtClean="0"/>
              <a:t>в </a:t>
            </a:r>
            <a:r>
              <a:rPr lang="ru-RU" sz="2600" dirty="0"/>
              <a:t>устной и письменной </a:t>
            </a:r>
            <a:r>
              <a:rPr lang="ru-RU" sz="2600" dirty="0" smtClean="0"/>
              <a:t>форме, </a:t>
            </a:r>
            <a:r>
              <a:rPr lang="ru-RU" sz="2600" b="1" dirty="0" smtClean="0">
                <a:solidFill>
                  <a:srgbClr val="FF0000"/>
                </a:solidFill>
              </a:rPr>
              <a:t>составление</a:t>
            </a:r>
            <a:r>
              <a:rPr lang="ru-RU" sz="2600" dirty="0" smtClean="0"/>
              <a:t> </a:t>
            </a:r>
            <a:r>
              <a:rPr lang="ru-RU" sz="2600" dirty="0"/>
              <a:t>заявлений, жалоб, ходатайств и других документов правового характера</a:t>
            </a:r>
            <a:r>
              <a:rPr lang="ru-RU" sz="2600" dirty="0" smtClean="0"/>
              <a:t>, </a:t>
            </a:r>
            <a:r>
              <a:rPr lang="ru-RU" sz="2600" b="1" dirty="0" smtClean="0">
                <a:solidFill>
                  <a:srgbClr val="FF0000"/>
                </a:solidFill>
              </a:rPr>
              <a:t>представительство</a:t>
            </a:r>
            <a:r>
              <a:rPr lang="ru-RU" sz="2600" dirty="0" smtClean="0"/>
              <a:t> </a:t>
            </a:r>
            <a:r>
              <a:rPr lang="ru-RU" sz="2600" dirty="0"/>
              <a:t>в судах, государственных и муниципальных органах, организациях в интересах граждан, </a:t>
            </a:r>
            <a:r>
              <a:rPr lang="ru-RU" sz="2600" dirty="0" smtClean="0"/>
              <a:t>осуществляется </a:t>
            </a:r>
            <a:r>
              <a:rPr lang="ru-RU" sz="2600" dirty="0">
                <a:solidFill>
                  <a:schemeClr val="accent1">
                    <a:lumMod val="75000"/>
                  </a:schemeClr>
                </a:solidFill>
              </a:rPr>
              <a:t>государственным юридическим бюро</a:t>
            </a:r>
            <a:r>
              <a:rPr lang="ru-RU" sz="2600" dirty="0"/>
              <a:t> </a:t>
            </a:r>
            <a:r>
              <a:rPr lang="ru-RU" sz="4000" b="1" dirty="0" smtClean="0">
                <a:solidFill>
                  <a:srgbClr val="C00000"/>
                </a:solidFill>
              </a:rPr>
              <a:t>в случаях и по категориям споров</a:t>
            </a:r>
            <a:r>
              <a:rPr lang="ru-RU" sz="2600" dirty="0" smtClean="0"/>
              <a:t>, установленных </a:t>
            </a:r>
            <a:r>
              <a:rPr lang="ru-RU" sz="2600" dirty="0" smtClean="0">
                <a:solidFill>
                  <a:schemeClr val="accent1">
                    <a:lumMod val="75000"/>
                  </a:schemeClr>
                </a:solidFill>
              </a:rPr>
              <a:t>частями 2 и </a:t>
            </a:r>
            <a:r>
              <a:rPr lang="ru-RU" sz="2600" dirty="0">
                <a:solidFill>
                  <a:schemeClr val="accent1">
                    <a:lumMod val="75000"/>
                  </a:schemeClr>
                </a:solidFill>
              </a:rPr>
              <a:t>3 </a:t>
            </a:r>
            <a:r>
              <a:rPr lang="ru-RU" sz="2600" dirty="0" smtClean="0">
                <a:solidFill>
                  <a:schemeClr val="accent1">
                    <a:lumMod val="75000"/>
                  </a:schemeClr>
                </a:solidFill>
              </a:rPr>
              <a:t>статьи 20 </a:t>
            </a:r>
            <a:r>
              <a:rPr lang="ru-RU" sz="2600" dirty="0">
                <a:solidFill>
                  <a:schemeClr val="accent1">
                    <a:lumMod val="75000"/>
                  </a:schemeClr>
                </a:solidFill>
              </a:rPr>
              <a:t>Федерального закона «О бесплатной юридической помощи в Российской Федерации»</a:t>
            </a:r>
            <a:br>
              <a:rPr lang="ru-RU" sz="2600" dirty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6553200"/>
            <a:ext cx="8596668" cy="152400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3262034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495300"/>
            <a:ext cx="8596668" cy="1028700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</a:rPr>
              <a:t>Перечень документов, необходимых для </a:t>
            </a: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</a:rPr>
              <a:t>оказания </a:t>
            </a: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</a:rPr>
              <a:t>гражданам бесплатной юридической помощи </a:t>
            </a:r>
            <a:br>
              <a:rPr lang="ru-RU" sz="2400" b="1" dirty="0" smtClean="0">
                <a:solidFill>
                  <a:schemeClr val="accent1">
                    <a:lumMod val="75000"/>
                  </a:schemeClr>
                </a:solidFill>
              </a:rPr>
            </a:br>
            <a:endParaRPr lang="ru-RU" sz="24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31800" y="1524000"/>
            <a:ext cx="9829800" cy="5105400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заявление 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установленной 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формы</a:t>
            </a:r>
            <a:r>
              <a:rPr lang="ru-RU" dirty="0" smtClean="0"/>
              <a:t>;</a:t>
            </a:r>
          </a:p>
          <a:p>
            <a:r>
              <a:rPr lang="ru-RU" dirty="0" smtClean="0"/>
              <a:t>копии </a:t>
            </a:r>
            <a:r>
              <a:rPr lang="ru-RU" dirty="0"/>
              <a:t>документа, удостоверяющего 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личность, гражданство </a:t>
            </a:r>
            <a:r>
              <a:rPr lang="ru-RU" dirty="0"/>
              <a:t>Российской </a:t>
            </a:r>
            <a:r>
              <a:rPr lang="ru-RU" dirty="0" smtClean="0"/>
              <a:t>Федерации;</a:t>
            </a:r>
          </a:p>
          <a:p>
            <a:r>
              <a:rPr lang="ru-RU" dirty="0" smtClean="0"/>
              <a:t>копии </a:t>
            </a:r>
            <a:r>
              <a:rPr lang="ru-RU" dirty="0"/>
              <a:t>документа, подтверждающего 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место жительства на территории Кемеровской области – 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Кузбасса;</a:t>
            </a:r>
          </a:p>
          <a:p>
            <a:r>
              <a:rPr lang="ru-RU" dirty="0" smtClean="0"/>
              <a:t>копии </a:t>
            </a:r>
            <a:r>
              <a:rPr lang="ru-RU" dirty="0"/>
              <a:t>документов, предъявляемых 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для отнесения гражданина к категориям </a:t>
            </a:r>
            <a:r>
              <a:rPr lang="ru-RU" dirty="0"/>
              <a:t>граждан, имеющих право на оказание бесплатной юридической </a:t>
            </a:r>
            <a:r>
              <a:rPr lang="ru-RU" dirty="0" smtClean="0"/>
              <a:t>помощи;</a:t>
            </a:r>
          </a:p>
          <a:p>
            <a:r>
              <a:rPr lang="ru-RU" dirty="0" smtClean="0"/>
              <a:t>копии </a:t>
            </a:r>
            <a:r>
              <a:rPr lang="ru-RU" dirty="0"/>
              <a:t>документов, подтверждающих обращение гражданина в соответствии 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со случаями и категориями 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споров;</a:t>
            </a:r>
          </a:p>
          <a:p>
            <a:r>
              <a:rPr lang="ru-RU" dirty="0" smtClean="0"/>
              <a:t>копии </a:t>
            </a:r>
            <a:r>
              <a:rPr lang="ru-RU" dirty="0"/>
              <a:t>документов, подтверждающих 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заявленные требования </a:t>
            </a:r>
            <a:r>
              <a:rPr lang="ru-RU" dirty="0"/>
              <a:t>(при обращении гражданина за составлением заявлений, жалоб, ходатайств и других документов правового </a:t>
            </a:r>
            <a:r>
              <a:rPr lang="ru-RU" dirty="0" smtClean="0"/>
              <a:t>характера);</a:t>
            </a:r>
          </a:p>
          <a:p>
            <a:r>
              <a:rPr lang="ru-RU" dirty="0" smtClean="0"/>
              <a:t>иные документы </a:t>
            </a:r>
            <a:r>
              <a:rPr lang="ru-RU" dirty="0"/>
              <a:t>(</a:t>
            </a:r>
            <a:r>
              <a:rPr lang="ru-RU" dirty="0" smtClean="0"/>
              <a:t>копии </a:t>
            </a:r>
            <a:r>
              <a:rPr lang="ru-RU" dirty="0"/>
              <a:t>документов), </a:t>
            </a:r>
            <a:r>
              <a:rPr lang="ru-RU" dirty="0" smtClean="0"/>
              <a:t>имеющие </a:t>
            </a:r>
            <a:r>
              <a:rPr lang="ru-RU" dirty="0"/>
              <a:t>непосредственное отношение 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к предмету обращения</a:t>
            </a:r>
            <a:r>
              <a:rPr lang="ru-RU" dirty="0"/>
              <a:t> в государственное юридическое бюро.</a:t>
            </a:r>
          </a:p>
          <a:p>
            <a:pPr marL="0" indent="0">
              <a:buNone/>
            </a:pPr>
            <a:r>
              <a:rPr lang="ru-RU" dirty="0"/>
              <a:t>Копии документов, принимаются при предъявлении подлинников, если копии не заверены в установленном законодательством порядке.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668341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495300"/>
            <a:ext cx="8596668" cy="762000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>
                <a:solidFill>
                  <a:schemeClr val="accent1">
                    <a:lumMod val="75000"/>
                  </a:schemeClr>
                </a:solidFill>
              </a:rPr>
              <a:t>Обращение </a:t>
            </a: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</a:rPr>
              <a:t>гражданина в</a:t>
            </a:r>
            <a:br>
              <a:rPr lang="ru-RU" sz="2400" b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</a:rPr>
              <a:t>государственное </a:t>
            </a: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</a:rPr>
              <a:t>юридическое бюро</a:t>
            </a: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ru-RU" sz="2400" b="1" dirty="0" smtClean="0">
                <a:solidFill>
                  <a:schemeClr val="accent1">
                    <a:lumMod val="75000"/>
                  </a:schemeClr>
                </a:solidFill>
              </a:rPr>
            </a:br>
            <a:endParaRPr lang="ru-RU" sz="24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31800" y="1524000"/>
            <a:ext cx="9829800" cy="5105400"/>
          </a:xfrm>
        </p:spPr>
        <p:txBody>
          <a:bodyPr>
            <a:normAutofit/>
          </a:bodyPr>
          <a:lstStyle/>
          <a:p>
            <a:pPr marL="0" indent="0" algn="ctr">
              <a:spcBef>
                <a:spcPts val="0"/>
              </a:spcBef>
              <a:buNone/>
            </a:pPr>
            <a:r>
              <a:rPr lang="ru-RU" sz="2400" b="1" dirty="0"/>
              <a:t>За оказанием </a:t>
            </a:r>
            <a:r>
              <a:rPr lang="ru-RU" sz="2400" b="1" dirty="0" smtClean="0"/>
              <a:t>бесплатной </a:t>
            </a:r>
            <a:r>
              <a:rPr lang="ru-RU" sz="2400" b="1" dirty="0"/>
              <a:t>юридической помощи граждане </a:t>
            </a:r>
            <a:r>
              <a:rPr lang="ru-RU" sz="2400" b="1" dirty="0" smtClean="0"/>
              <a:t>обращаются в </a:t>
            </a:r>
            <a:r>
              <a:rPr lang="ru-RU" sz="2400" b="1" dirty="0"/>
              <a:t>государственное </a:t>
            </a:r>
            <a:r>
              <a:rPr lang="ru-RU" sz="2400" b="1" dirty="0" smtClean="0"/>
              <a:t>юридическое </a:t>
            </a:r>
            <a:r>
              <a:rPr lang="ru-RU" sz="2400" b="1" dirty="0"/>
              <a:t>бюро</a:t>
            </a:r>
            <a:r>
              <a:rPr lang="ru-RU" sz="2400" b="1" dirty="0" smtClean="0"/>
              <a:t>: </a:t>
            </a:r>
          </a:p>
          <a:p>
            <a:pPr marL="0" indent="0" algn="ctr">
              <a:buNone/>
            </a:pPr>
            <a:endParaRPr lang="ru-RU" sz="2400" b="1" dirty="0" smtClean="0"/>
          </a:p>
          <a:p>
            <a:r>
              <a:rPr lang="ru-RU" sz="2400" dirty="0" smtClean="0"/>
              <a:t>непосредственно</a:t>
            </a:r>
            <a:r>
              <a:rPr lang="ru-RU" sz="2400" dirty="0"/>
              <a:t>;</a:t>
            </a:r>
          </a:p>
          <a:p>
            <a:r>
              <a:rPr lang="ru-RU" sz="2400" dirty="0"/>
              <a:t>посредством почтовой связи;</a:t>
            </a:r>
          </a:p>
          <a:p>
            <a:r>
              <a:rPr lang="ru-RU" sz="2400" dirty="0"/>
              <a:t>через </a:t>
            </a:r>
            <a:r>
              <a:rPr lang="ru-RU" sz="2400" dirty="0" smtClean="0"/>
              <a:t>уполномоченный орган </a:t>
            </a:r>
            <a:r>
              <a:rPr lang="ru-RU" sz="2400" dirty="0"/>
              <a:t>местного самоуправления в муниципальных образованиях </a:t>
            </a:r>
            <a:r>
              <a:rPr lang="ru-RU" sz="2400" dirty="0" smtClean="0"/>
              <a:t>Кузбасса по </a:t>
            </a:r>
            <a:r>
              <a:rPr lang="ru-RU" sz="2400" dirty="0"/>
              <a:t>месту жительства </a:t>
            </a:r>
            <a:r>
              <a:rPr lang="ru-RU" sz="2400" dirty="0" smtClean="0"/>
              <a:t>гражданина </a:t>
            </a:r>
          </a:p>
          <a:p>
            <a:endParaRPr lang="ru-RU" sz="2400" dirty="0"/>
          </a:p>
          <a:p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20823974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1800" y="342900"/>
            <a:ext cx="8842202" cy="1435100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>
                <a:solidFill>
                  <a:schemeClr val="accent1">
                    <a:lumMod val="75000"/>
                  </a:schemeClr>
                </a:solidFill>
              </a:rPr>
              <a:t>Обращение </a:t>
            </a: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</a:rPr>
              <a:t>гражданина в</a:t>
            </a:r>
            <a:br>
              <a:rPr lang="ru-RU" sz="2400" b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</a:rPr>
              <a:t>государственное </a:t>
            </a: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</a:rPr>
              <a:t>юридическое </a:t>
            </a: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</a:rPr>
              <a:t>бюро через органы социальной защиты населения по месту жительства</a:t>
            </a:r>
            <a:br>
              <a:rPr lang="ru-RU" sz="2400" b="1" dirty="0" smtClean="0">
                <a:solidFill>
                  <a:schemeClr val="accent1">
                    <a:lumMod val="75000"/>
                  </a:schemeClr>
                </a:solidFill>
              </a:rPr>
            </a:br>
            <a:endParaRPr lang="ru-RU" sz="24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31800" y="1778000"/>
            <a:ext cx="9753600" cy="48514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 smtClean="0">
                <a:solidFill>
                  <a:schemeClr val="tx1"/>
                </a:solidFill>
              </a:rPr>
              <a:t>Прием </a:t>
            </a:r>
            <a:r>
              <a:rPr lang="ru-RU" b="1" dirty="0">
                <a:solidFill>
                  <a:schemeClr val="tx1"/>
                </a:solidFill>
              </a:rPr>
              <a:t>заявления установленной </a:t>
            </a:r>
            <a:r>
              <a:rPr lang="ru-RU" b="1" dirty="0" smtClean="0">
                <a:solidFill>
                  <a:schemeClr val="tx1"/>
                </a:solidFill>
              </a:rPr>
              <a:t>формы и необходимых документов (их копий)</a:t>
            </a:r>
            <a:r>
              <a:rPr lang="ru-RU" b="1" dirty="0" smtClean="0">
                <a:solidFill>
                  <a:schemeClr val="tx1"/>
                </a:solidFill>
                <a:hlinkClick r:id="rId2"/>
              </a:rPr>
              <a:t>:</a:t>
            </a:r>
            <a:endParaRPr lang="ru-RU" b="1" dirty="0">
              <a:solidFill>
                <a:schemeClr val="tx1"/>
              </a:solidFill>
              <a:hlinkClick r:id="rId2"/>
            </a:endParaRPr>
          </a:p>
          <a:p>
            <a:pPr marL="0" indent="0">
              <a:buNone/>
            </a:pPr>
            <a:r>
              <a:rPr lang="ru-RU" dirty="0" smtClean="0">
                <a:solidFill>
                  <a:schemeClr val="tx1"/>
                </a:solidFill>
              </a:rPr>
              <a:t>1. 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регистрация заявления</a:t>
            </a:r>
            <a:r>
              <a:rPr lang="ru-RU" dirty="0" smtClean="0">
                <a:solidFill>
                  <a:schemeClr val="tx1"/>
                </a:solidFill>
              </a:rPr>
              <a:t> с </a:t>
            </a:r>
            <a:r>
              <a:rPr lang="ru-RU" dirty="0">
                <a:solidFill>
                  <a:schemeClr val="tx1"/>
                </a:solidFill>
              </a:rPr>
              <a:t>присвоением номера и указанием даты регистрации в день поступления;</a:t>
            </a:r>
          </a:p>
          <a:p>
            <a:pPr marL="0" indent="0">
              <a:buNone/>
            </a:pPr>
            <a:r>
              <a:rPr lang="ru-RU" dirty="0" smtClean="0">
                <a:solidFill>
                  <a:schemeClr val="tx1"/>
                </a:solidFill>
              </a:rPr>
              <a:t>2. 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проверка правильности 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оформления </a:t>
            </a:r>
            <a:r>
              <a:rPr lang="ru-RU" dirty="0">
                <a:solidFill>
                  <a:schemeClr val="tx1"/>
                </a:solidFill>
              </a:rPr>
              <a:t>заявления </a:t>
            </a:r>
            <a:r>
              <a:rPr lang="ru-RU" dirty="0" smtClean="0">
                <a:solidFill>
                  <a:schemeClr val="tx1"/>
                </a:solidFill>
              </a:rPr>
              <a:t>и </a:t>
            </a:r>
            <a:r>
              <a:rPr lang="ru-RU" dirty="0">
                <a:solidFill>
                  <a:schemeClr val="tx1"/>
                </a:solidFill>
              </a:rPr>
              <a:t>соответствие изложенных в нем сведений представленным документам, установленных перечнем;</a:t>
            </a:r>
          </a:p>
          <a:p>
            <a:pPr marL="0" indent="0">
              <a:buNone/>
            </a:pPr>
            <a:r>
              <a:rPr lang="ru-RU" dirty="0" smtClean="0">
                <a:solidFill>
                  <a:schemeClr val="tx1"/>
                </a:solidFill>
              </a:rPr>
              <a:t>3. 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сверка копий </a:t>
            </a:r>
            <a:r>
              <a:rPr lang="ru-RU" dirty="0">
                <a:solidFill>
                  <a:schemeClr val="tx1"/>
                </a:solidFill>
              </a:rPr>
              <a:t>представленных </a:t>
            </a:r>
            <a:r>
              <a:rPr lang="ru-RU" dirty="0" smtClean="0">
                <a:solidFill>
                  <a:schemeClr val="tx1"/>
                </a:solidFill>
              </a:rPr>
              <a:t>документов </a:t>
            </a:r>
            <a:r>
              <a:rPr lang="ru-RU" dirty="0">
                <a:hlinkClick r:id="rId2"/>
              </a:rPr>
              <a:t>с подлинниками, заверение их и возврат гражданину подлинников документов (при заверении проставляется надпись «Верно», подпись с указанием фамилии, инициалов и даты заверения);</a:t>
            </a:r>
            <a:endParaRPr lang="ru-RU" u="sng" dirty="0" smtClean="0">
              <a:solidFill>
                <a:schemeClr val="tx1"/>
              </a:solidFill>
              <a:hlinkClick r:id="rId2"/>
            </a:endParaRPr>
          </a:p>
          <a:p>
            <a:pPr marL="0" indent="0">
              <a:buNone/>
            </a:pPr>
            <a:r>
              <a:rPr lang="ru-RU" dirty="0" smtClean="0">
                <a:solidFill>
                  <a:schemeClr val="tx1"/>
                </a:solidFill>
              </a:rPr>
              <a:t>4. направление 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межведомственного 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запроса </a:t>
            </a:r>
            <a:r>
              <a:rPr lang="ru-RU" dirty="0" smtClean="0">
                <a:solidFill>
                  <a:schemeClr val="tx1"/>
                </a:solidFill>
              </a:rPr>
              <a:t>(при необходимости);</a:t>
            </a:r>
            <a:endParaRPr lang="ru-RU" dirty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ru-RU" dirty="0" smtClean="0">
                <a:solidFill>
                  <a:schemeClr val="tx1"/>
                </a:solidFill>
              </a:rPr>
              <a:t>5. 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брошюровка заявления и документов </a:t>
            </a:r>
            <a:r>
              <a:rPr lang="ru-RU" dirty="0">
                <a:solidFill>
                  <a:schemeClr val="tx1"/>
                </a:solidFill>
              </a:rPr>
              <a:t>(</a:t>
            </a:r>
            <a:r>
              <a:rPr lang="ru-RU" dirty="0" smtClean="0">
                <a:solidFill>
                  <a:schemeClr val="tx1"/>
                </a:solidFill>
              </a:rPr>
              <a:t>заверенных копий </a:t>
            </a:r>
            <a:r>
              <a:rPr lang="ru-RU" dirty="0">
                <a:solidFill>
                  <a:schemeClr val="tx1"/>
                </a:solidFill>
              </a:rPr>
              <a:t>документов), в том числе межведомственные запросы (в случае их направления), </a:t>
            </a:r>
            <a:r>
              <a:rPr lang="ru-RU" dirty="0" smtClean="0">
                <a:solidFill>
                  <a:schemeClr val="tx1"/>
                </a:solidFill>
              </a:rPr>
              <a:t>ответы на них;</a:t>
            </a:r>
          </a:p>
          <a:p>
            <a:pPr marL="0" indent="0">
              <a:buNone/>
            </a:pPr>
            <a:r>
              <a:rPr lang="ru-RU" dirty="0" smtClean="0">
                <a:solidFill>
                  <a:schemeClr val="tx1"/>
                </a:solidFill>
              </a:rPr>
              <a:t>6. 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представление 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в государственное юридическое бюро </a:t>
            </a:r>
            <a:r>
              <a:rPr lang="ru-RU" dirty="0">
                <a:solidFill>
                  <a:schemeClr val="tx1"/>
                </a:solidFill>
              </a:rPr>
              <a:t>не позднее 10 рабочих дней со дня регистрации заявления </a:t>
            </a:r>
            <a:r>
              <a:rPr lang="ru-RU" dirty="0" smtClean="0">
                <a:solidFill>
                  <a:schemeClr val="tx1"/>
                </a:solidFill>
              </a:rPr>
              <a:t>и </a:t>
            </a:r>
            <a:r>
              <a:rPr lang="ru-RU" dirty="0">
                <a:solidFill>
                  <a:schemeClr val="tx1"/>
                </a:solidFill>
              </a:rPr>
              <a:t>документов, представленных гражданином</a:t>
            </a:r>
          </a:p>
          <a:p>
            <a:pPr marL="0" indent="0">
              <a:buNone/>
            </a:pPr>
            <a:endParaRPr lang="ru-RU" dirty="0">
              <a:hlinkClick r:id="rId2"/>
            </a:endParaRPr>
          </a:p>
          <a:p>
            <a:endParaRPr lang="ru-RU" sz="2400" dirty="0"/>
          </a:p>
          <a:p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32425291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495300"/>
            <a:ext cx="8596668" cy="1193800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>
                <a:solidFill>
                  <a:schemeClr val="accent1">
                    <a:lumMod val="75000"/>
                  </a:schemeClr>
                </a:solidFill>
              </a:rPr>
              <a:t>Муниципальные образования,</a:t>
            </a:r>
            <a:br>
              <a:rPr lang="ru-RU" sz="2400" b="1" dirty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</a:rPr>
              <a:t>на территории которых государственным юридическим бюро оказывается бесплатная юридическая помощь</a:t>
            </a:r>
            <a:br>
              <a:rPr lang="ru-RU" sz="2400" b="1" dirty="0">
                <a:solidFill>
                  <a:schemeClr val="accent1">
                    <a:lumMod val="75000"/>
                  </a:schemeClr>
                </a:solidFill>
              </a:rPr>
            </a:br>
            <a:endParaRPr lang="ru-RU" sz="24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31800" y="1955800"/>
            <a:ext cx="9499600" cy="4483100"/>
          </a:xfrm>
        </p:spPr>
        <p:txBody>
          <a:bodyPr>
            <a:noAutofit/>
          </a:bodyPr>
          <a:lstStyle/>
          <a:p>
            <a:pPr lvl="0"/>
            <a:r>
              <a:rPr lang="ru-RU" sz="2200" b="1" dirty="0">
                <a:solidFill>
                  <a:schemeClr val="accent1">
                    <a:lumMod val="75000"/>
                  </a:schemeClr>
                </a:solidFill>
              </a:rPr>
              <a:t>Городские округа: </a:t>
            </a:r>
            <a:r>
              <a:rPr lang="ru-RU" sz="2200" dirty="0"/>
              <a:t>Анжеро-Судженский, </a:t>
            </a:r>
            <a:r>
              <a:rPr lang="ru-RU" sz="2200" dirty="0" err="1"/>
              <a:t>Беловский</a:t>
            </a:r>
            <a:r>
              <a:rPr lang="ru-RU" sz="2200" dirty="0"/>
              <a:t>, Березовский, </a:t>
            </a:r>
            <a:r>
              <a:rPr lang="ru-RU" sz="2200" dirty="0" err="1"/>
              <a:t>Калтанский</a:t>
            </a:r>
            <a:r>
              <a:rPr lang="ru-RU" sz="2200" dirty="0"/>
              <a:t>, Кемеровский, Ленинск-Кузнецкий, </a:t>
            </a:r>
            <a:r>
              <a:rPr lang="ru-RU" sz="2200" dirty="0" err="1"/>
              <a:t>Мысковский</a:t>
            </a:r>
            <a:r>
              <a:rPr lang="ru-RU" sz="2200" dirty="0"/>
              <a:t>, </a:t>
            </a:r>
            <a:r>
              <a:rPr lang="ru-RU" sz="2200" dirty="0" err="1"/>
              <a:t>Полысаевский</a:t>
            </a:r>
            <a:r>
              <a:rPr lang="ru-RU" sz="2200" dirty="0"/>
              <a:t>, </a:t>
            </a:r>
            <a:r>
              <a:rPr lang="ru-RU" sz="2200" dirty="0" err="1"/>
              <a:t>Юргинский</a:t>
            </a:r>
            <a:r>
              <a:rPr lang="ru-RU" sz="2200" dirty="0"/>
              <a:t>;</a:t>
            </a:r>
          </a:p>
          <a:p>
            <a:pPr lvl="0"/>
            <a:r>
              <a:rPr lang="ru-RU" sz="2200" b="1" dirty="0">
                <a:solidFill>
                  <a:schemeClr val="accent1">
                    <a:lumMod val="75000"/>
                  </a:schemeClr>
                </a:solidFill>
              </a:rPr>
              <a:t>Муниципальные округа</a:t>
            </a:r>
            <a:r>
              <a:rPr lang="ru-RU" sz="2200" b="1" i="1" dirty="0">
                <a:solidFill>
                  <a:schemeClr val="accent1">
                    <a:lumMod val="75000"/>
                  </a:schemeClr>
                </a:solidFill>
              </a:rPr>
              <a:t>: </a:t>
            </a:r>
            <a:r>
              <a:rPr lang="ru-RU" sz="2200" dirty="0" err="1"/>
              <a:t>Беловский</a:t>
            </a:r>
            <a:r>
              <a:rPr lang="ru-RU" sz="2200" dirty="0"/>
              <a:t>, </a:t>
            </a:r>
            <a:r>
              <a:rPr lang="ru-RU" sz="2200" dirty="0" err="1"/>
              <a:t>Гурьевский</a:t>
            </a:r>
            <a:r>
              <a:rPr lang="ru-RU" sz="2200" dirty="0"/>
              <a:t>, </a:t>
            </a:r>
            <a:r>
              <a:rPr lang="ru-RU" sz="2200" dirty="0" err="1"/>
              <a:t>Ижморский</a:t>
            </a:r>
            <a:r>
              <a:rPr lang="ru-RU" sz="2200" dirty="0"/>
              <a:t>, Кемеровский, Крапивинский, Ленинск-Кузнецкий, Мариинский, Новокузнецкий, </a:t>
            </a:r>
            <a:r>
              <a:rPr lang="ru-RU" sz="2200" dirty="0" err="1"/>
              <a:t>Прокопьевский</a:t>
            </a:r>
            <a:r>
              <a:rPr lang="ru-RU" sz="2200" dirty="0"/>
              <a:t>, </a:t>
            </a:r>
            <a:r>
              <a:rPr lang="ru-RU" sz="2200" dirty="0" err="1"/>
              <a:t>Топкинский</a:t>
            </a:r>
            <a:r>
              <a:rPr lang="ru-RU" sz="2200" dirty="0"/>
              <a:t>, Тяжинский, </a:t>
            </a:r>
            <a:r>
              <a:rPr lang="ru-RU" sz="2200" dirty="0" err="1"/>
              <a:t>Чебулинский</a:t>
            </a:r>
            <a:r>
              <a:rPr lang="ru-RU" sz="2200" dirty="0"/>
              <a:t>, </a:t>
            </a:r>
            <a:r>
              <a:rPr lang="ru-RU" sz="2200" dirty="0" err="1"/>
              <a:t>Юргинский</a:t>
            </a:r>
            <a:r>
              <a:rPr lang="ru-RU" sz="2200" dirty="0"/>
              <a:t>, </a:t>
            </a:r>
            <a:r>
              <a:rPr lang="ru-RU" sz="2200" dirty="0" err="1"/>
              <a:t>Яйский</a:t>
            </a:r>
            <a:r>
              <a:rPr lang="ru-RU" sz="2200" dirty="0"/>
              <a:t>, </a:t>
            </a:r>
            <a:r>
              <a:rPr lang="ru-RU" sz="2200" dirty="0" err="1"/>
              <a:t>Яшкинский</a:t>
            </a:r>
            <a:r>
              <a:rPr lang="ru-RU" sz="2200" dirty="0"/>
              <a:t>;</a:t>
            </a:r>
          </a:p>
          <a:p>
            <a:pPr lvl="0"/>
            <a:r>
              <a:rPr lang="ru-RU" sz="2200" b="1" dirty="0" err="1"/>
              <a:t>Таштагольский</a:t>
            </a:r>
            <a:r>
              <a:rPr lang="ru-RU" sz="2200" b="1" dirty="0"/>
              <a:t> </a:t>
            </a:r>
            <a:r>
              <a:rPr lang="ru-RU" sz="2200" b="1" dirty="0">
                <a:solidFill>
                  <a:schemeClr val="accent1">
                    <a:lumMod val="75000"/>
                  </a:schemeClr>
                </a:solidFill>
              </a:rPr>
              <a:t>муниципальный район</a:t>
            </a:r>
            <a:r>
              <a:rPr lang="ru-RU" sz="2200" b="1" dirty="0"/>
              <a:t>.</a:t>
            </a:r>
            <a:endParaRPr lang="ru-RU" sz="2200" dirty="0"/>
          </a:p>
          <a:p>
            <a:pPr marL="0" indent="0" algn="ctr">
              <a:buNone/>
            </a:pPr>
            <a:r>
              <a:rPr lang="ru-RU" sz="2200" b="1" dirty="0"/>
              <a:t>Гражданам, проживающим в иных муниципальных образованиях, в случае обращения за оказанием бесплатной юридической помощи в государственное юридическое бюро, выдаются направления к адвокатам </a:t>
            </a:r>
            <a:endParaRPr lang="ru-RU" sz="2200" dirty="0"/>
          </a:p>
        </p:txBody>
      </p:sp>
    </p:spTree>
    <p:extLst>
      <p:ext uri="{BB962C8B-B14F-4D97-AF65-F5344CB8AC3E}">
        <p14:creationId xmlns:p14="http://schemas.microsoft.com/office/powerpoint/2010/main" val="107457025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5100" y="355600"/>
            <a:ext cx="8839200" cy="647700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/>
              <a:t>Контакты:</a:t>
            </a:r>
            <a:br>
              <a:rPr lang="ru-RU" sz="3200" b="1" dirty="0"/>
            </a:br>
            <a:endParaRPr lang="ru-RU" sz="32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1092200"/>
            <a:ext cx="9000066" cy="4648200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400" b="1" dirty="0" smtClean="0"/>
              <a:t>Директор ГКУ «</a:t>
            </a:r>
            <a:r>
              <a:rPr lang="ru-RU" sz="2400" b="1" dirty="0" err="1" smtClean="0"/>
              <a:t>Госюрбюро</a:t>
            </a:r>
            <a:r>
              <a:rPr lang="ru-RU" sz="2400" b="1" dirty="0" smtClean="0"/>
              <a:t>»</a:t>
            </a:r>
            <a:endParaRPr lang="ru-RU" sz="2400" b="1" dirty="0"/>
          </a:p>
          <a:p>
            <a:pPr marL="0" indent="0" algn="ctr">
              <a:buNone/>
            </a:pPr>
            <a:r>
              <a:rPr lang="ru-RU" sz="2400" b="1" dirty="0" err="1"/>
              <a:t>Военкова</a:t>
            </a:r>
            <a:r>
              <a:rPr lang="ru-RU" sz="2400" b="1" dirty="0"/>
              <a:t> Жанна </a:t>
            </a:r>
            <a:r>
              <a:rPr lang="ru-RU" sz="2400" b="1" dirty="0" smtClean="0"/>
              <a:t>Александровна, тел. 8(3842) 55-82-25</a:t>
            </a:r>
            <a:endParaRPr lang="ru-RU" sz="2400" b="1" dirty="0"/>
          </a:p>
          <a:p>
            <a:pPr marL="0" indent="0" algn="ctr">
              <a:buNone/>
            </a:pPr>
            <a:r>
              <a:rPr lang="ru-RU" sz="2400" b="1" u="sng" dirty="0"/>
              <a:t>Почтовый адрес:</a:t>
            </a:r>
          </a:p>
          <a:p>
            <a:pPr marL="0" indent="0" algn="ctr">
              <a:buNone/>
            </a:pPr>
            <a:r>
              <a:rPr lang="ru-RU" sz="2400" b="1" dirty="0"/>
              <a:t>650000, г. Кемерово</a:t>
            </a:r>
            <a:r>
              <a:rPr lang="ru-RU" sz="2400" b="1" dirty="0" smtClean="0"/>
              <a:t>, пр</a:t>
            </a:r>
            <a:r>
              <a:rPr lang="ru-RU" sz="2400" b="1" dirty="0"/>
              <a:t>. Советский, д. 56, оф. 232</a:t>
            </a:r>
          </a:p>
          <a:p>
            <a:pPr marL="0" indent="0" algn="ctr">
              <a:buNone/>
            </a:pPr>
            <a:r>
              <a:rPr lang="ru-RU" sz="2400" b="1" u="sng" dirty="0" smtClean="0"/>
              <a:t>Телефоны:</a:t>
            </a:r>
            <a:r>
              <a:rPr lang="ru-RU" sz="2400" b="1" dirty="0" smtClean="0"/>
              <a:t> 8(3842</a:t>
            </a:r>
            <a:r>
              <a:rPr lang="ru-RU" sz="2400" b="1" dirty="0"/>
              <a:t>) </a:t>
            </a:r>
            <a:r>
              <a:rPr lang="ru-RU" sz="2400" b="1" dirty="0" smtClean="0"/>
              <a:t>55-82-52, </a:t>
            </a:r>
            <a:r>
              <a:rPr lang="ru-RU" sz="2400" b="1" dirty="0"/>
              <a:t>8(3842) </a:t>
            </a:r>
            <a:r>
              <a:rPr lang="ru-RU" sz="2400" b="1" dirty="0" smtClean="0"/>
              <a:t>55-82-05</a:t>
            </a:r>
            <a:endParaRPr lang="ru-RU" sz="2400" b="1" dirty="0"/>
          </a:p>
          <a:p>
            <a:pPr marL="0" indent="0" algn="ctr">
              <a:buNone/>
            </a:pPr>
            <a:r>
              <a:rPr lang="ru-RU" sz="2400" b="1" u="sng" dirty="0"/>
              <a:t>Адрес электронной почты</a:t>
            </a:r>
            <a:r>
              <a:rPr lang="ru-RU" sz="2400" b="1" u="sng" dirty="0" smtClean="0"/>
              <a:t>: </a:t>
            </a:r>
            <a:r>
              <a:rPr lang="ru-RU" sz="2400" b="1" dirty="0" smtClean="0"/>
              <a:t>gosurburo42@dsznko.ru</a:t>
            </a:r>
            <a:endParaRPr lang="ru-RU" sz="2400" b="1" dirty="0"/>
          </a:p>
          <a:p>
            <a:pPr marL="0" indent="0" algn="ctr">
              <a:buNone/>
            </a:pPr>
            <a:r>
              <a:rPr lang="ru-RU" sz="2400" b="1" u="sng" dirty="0"/>
              <a:t>Официальный сайт</a:t>
            </a:r>
            <a:r>
              <a:rPr lang="ru-RU" sz="2400" b="1" u="sng" dirty="0" smtClean="0"/>
              <a:t>: </a:t>
            </a:r>
            <a:r>
              <a:rPr lang="ru-RU" sz="2400" b="1" dirty="0" smtClean="0"/>
              <a:t>https</a:t>
            </a:r>
            <a:r>
              <a:rPr lang="ru-RU" sz="2400" b="1" dirty="0"/>
              <a:t>://</a:t>
            </a:r>
            <a:r>
              <a:rPr lang="ru-RU" sz="2400" b="1" dirty="0" smtClean="0"/>
              <a:t>gosurburo42.ru</a:t>
            </a:r>
          </a:p>
          <a:p>
            <a:pPr marL="0" indent="0" algn="ctr">
              <a:buNone/>
            </a:pPr>
            <a:r>
              <a:rPr lang="ru-RU" sz="2400" b="1" u="sng" dirty="0" smtClean="0"/>
              <a:t>Официальные группы </a:t>
            </a:r>
            <a:r>
              <a:rPr lang="ru-RU" sz="2400" b="1" dirty="0" smtClean="0"/>
              <a:t>в социальных сетях:</a:t>
            </a:r>
          </a:p>
          <a:p>
            <a:pPr marL="0" indent="0" algn="ctr">
              <a:buNone/>
            </a:pPr>
            <a:r>
              <a:rPr lang="ru-RU" sz="2400" b="1" dirty="0" smtClean="0"/>
              <a:t>«</a:t>
            </a:r>
            <a:r>
              <a:rPr lang="ru-RU" sz="2400" b="1" dirty="0" err="1" smtClean="0"/>
              <a:t>Вконтакте</a:t>
            </a:r>
            <a:r>
              <a:rPr lang="ru-RU" sz="2400" b="1" dirty="0" smtClean="0"/>
              <a:t>», «Одноклассники»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6927997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9144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</a:rPr>
              <a:t>Цель деятельности</a:t>
            </a:r>
            <a:br>
              <a:rPr lang="ru-RU" sz="3200" b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</a:rPr>
              <a:t>государственного юридического бюро</a:t>
            </a:r>
            <a:endParaRPr lang="ru-RU" sz="32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44500" y="1524000"/>
            <a:ext cx="9042400" cy="4965700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400" b="1" dirty="0" smtClean="0"/>
              <a:t>Оказание бесплатной квалифицированной юридической помощи </a:t>
            </a:r>
            <a:r>
              <a:rPr lang="ru-RU" sz="2400" b="1" dirty="0"/>
              <a:t>гражданам </a:t>
            </a:r>
            <a:r>
              <a:rPr lang="ru-RU" sz="2400" b="1" dirty="0" smtClean="0"/>
              <a:t>в </a:t>
            </a:r>
            <a:r>
              <a:rPr lang="ru-RU" sz="2400" b="1" dirty="0"/>
              <a:t>соответствии </a:t>
            </a:r>
            <a:r>
              <a:rPr lang="ru-RU" sz="2400" b="1" dirty="0" smtClean="0"/>
              <a:t>с </a:t>
            </a:r>
            <a:endParaRPr lang="ru-RU" sz="2400" b="1" dirty="0"/>
          </a:p>
          <a:p>
            <a:pPr algn="just"/>
            <a:r>
              <a:rPr lang="ru-RU" sz="2400" dirty="0">
                <a:solidFill>
                  <a:schemeClr val="accent1">
                    <a:lumMod val="75000"/>
                  </a:schemeClr>
                </a:solidFill>
              </a:rPr>
              <a:t>Федеральным законом от 21.11.2011 № 324-ФЗ </a:t>
            </a:r>
            <a:r>
              <a:rPr lang="ru-RU" sz="2400" dirty="0"/>
              <a:t>«О </a:t>
            </a:r>
            <a:r>
              <a:rPr lang="ru-RU" sz="2400" dirty="0" smtClean="0"/>
              <a:t>бесплатной юридической </a:t>
            </a:r>
            <a:r>
              <a:rPr lang="ru-RU" sz="2400" dirty="0"/>
              <a:t>помощи в Российской Федерации</a:t>
            </a:r>
            <a:r>
              <a:rPr lang="ru-RU" sz="2400" dirty="0" smtClean="0"/>
              <a:t>»; </a:t>
            </a:r>
          </a:p>
          <a:p>
            <a:pPr algn="just"/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</a:rPr>
              <a:t>Законом Кемеровской </a:t>
            </a:r>
            <a:r>
              <a:rPr lang="ru-RU" sz="2400" dirty="0">
                <a:solidFill>
                  <a:schemeClr val="accent1">
                    <a:lumMod val="75000"/>
                  </a:schemeClr>
                </a:solidFill>
              </a:rPr>
              <a:t>области от 07.02.2013 №3-ОЗ </a:t>
            </a:r>
            <a:r>
              <a:rPr lang="ru-RU" sz="2400" dirty="0"/>
              <a:t>«Об </a:t>
            </a:r>
            <a:r>
              <a:rPr lang="ru-RU" sz="2400" dirty="0" smtClean="0"/>
              <a:t>оказании бесплатной </a:t>
            </a:r>
            <a:r>
              <a:rPr lang="ru-RU" sz="2400" dirty="0"/>
              <a:t>юридической помощи отдельным </a:t>
            </a:r>
            <a:r>
              <a:rPr lang="ru-RU" sz="2400" dirty="0" smtClean="0"/>
              <a:t>категориям граждан </a:t>
            </a:r>
            <a:r>
              <a:rPr lang="ru-RU" sz="2400" dirty="0"/>
              <a:t>в Российской Федерации</a:t>
            </a:r>
            <a:r>
              <a:rPr lang="ru-RU" sz="2400" dirty="0" smtClean="0"/>
              <a:t>»;</a:t>
            </a:r>
          </a:p>
          <a:p>
            <a:pPr algn="just"/>
            <a:r>
              <a:rPr lang="ru-RU" sz="2400" dirty="0" smtClean="0"/>
              <a:t> </a:t>
            </a:r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</a:rPr>
              <a:t>постановлением Коллегии Администрации </a:t>
            </a:r>
            <a:r>
              <a:rPr lang="ru-RU" sz="2400" dirty="0">
                <a:solidFill>
                  <a:schemeClr val="accent1">
                    <a:lumMod val="75000"/>
                  </a:schemeClr>
                </a:solidFill>
              </a:rPr>
              <a:t>Кемеровской области от 14.10.2013 №</a:t>
            </a:r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</a:rPr>
              <a:t>434</a:t>
            </a:r>
            <a:r>
              <a:rPr lang="ru-RU" sz="2400" dirty="0" smtClean="0"/>
              <a:t>;</a:t>
            </a:r>
          </a:p>
          <a:p>
            <a:pPr algn="just"/>
            <a:r>
              <a:rPr lang="ru-RU" sz="2400" dirty="0" smtClean="0"/>
              <a:t>Уставом учреждения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41628401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355600"/>
            <a:ext cx="8596668" cy="812800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</a:rPr>
              <a:t>Основные виды деятельности</a:t>
            </a:r>
            <a:endParaRPr lang="ru-RU" sz="32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1054100"/>
            <a:ext cx="8596668" cy="5803900"/>
          </a:xfrm>
        </p:spPr>
        <p:txBody>
          <a:bodyPr>
            <a:noAutofit/>
          </a:bodyPr>
          <a:lstStyle/>
          <a:p>
            <a:pPr algn="just">
              <a:buFont typeface="Wingdings" panose="05000000000000000000" pitchFamily="2" charset="2"/>
              <a:buChar char="v"/>
            </a:pPr>
            <a:r>
              <a:rPr lang="ru-RU" sz="2400" dirty="0"/>
              <a:t>правовое консультирование в устной и письменной форме;</a:t>
            </a:r>
          </a:p>
          <a:p>
            <a:pPr algn="just">
              <a:buFont typeface="Wingdings" panose="05000000000000000000" pitchFamily="2" charset="2"/>
              <a:buChar char="v"/>
            </a:pPr>
            <a:r>
              <a:rPr lang="ru-RU" sz="2400" dirty="0"/>
              <a:t>составление заявлений, жалоб, ходатайств и других</a:t>
            </a:r>
          </a:p>
          <a:p>
            <a:pPr marL="0" indent="0" algn="just">
              <a:buNone/>
            </a:pPr>
            <a:r>
              <a:rPr lang="ru-RU" sz="2400" dirty="0"/>
              <a:t>документов правового характера;</a:t>
            </a:r>
          </a:p>
          <a:p>
            <a:pPr algn="just">
              <a:buFont typeface="Wingdings" panose="05000000000000000000" pitchFamily="2" charset="2"/>
              <a:buChar char="v"/>
            </a:pPr>
            <a:r>
              <a:rPr lang="ru-RU" sz="2400" dirty="0"/>
              <a:t>представление интересов гражданина в судах,</a:t>
            </a:r>
          </a:p>
          <a:p>
            <a:pPr marL="0" indent="0" algn="just">
              <a:buNone/>
            </a:pPr>
            <a:r>
              <a:rPr lang="ru-RU" sz="2400" dirty="0"/>
              <a:t>государственных и муниципальных органах,</a:t>
            </a:r>
          </a:p>
          <a:p>
            <a:pPr marL="0" indent="0" algn="just">
              <a:buNone/>
            </a:pPr>
            <a:r>
              <a:rPr lang="ru-RU" sz="2400" dirty="0" smtClean="0"/>
              <a:t>организациях;</a:t>
            </a:r>
            <a:endParaRPr lang="ru-RU" sz="2400" dirty="0"/>
          </a:p>
          <a:p>
            <a:pPr algn="just">
              <a:buFont typeface="Wingdings" panose="05000000000000000000" pitchFamily="2" charset="2"/>
              <a:buChar char="v"/>
            </a:pPr>
            <a:r>
              <a:rPr lang="ru-RU" sz="2400" dirty="0"/>
              <a:t>правовое информирование и правовое просвещение</a:t>
            </a:r>
          </a:p>
          <a:p>
            <a:pPr marL="0" indent="0" algn="just">
              <a:buNone/>
            </a:pPr>
            <a:r>
              <a:rPr lang="ru-RU" sz="2400" dirty="0"/>
              <a:t>населения, в том числе граждан, имеющих право</a:t>
            </a:r>
          </a:p>
          <a:p>
            <a:pPr marL="0" indent="0" algn="just">
              <a:buNone/>
            </a:pPr>
            <a:r>
              <a:rPr lang="ru-RU" sz="2400" dirty="0"/>
              <a:t>на бесплатную юридическую помощь.</a:t>
            </a:r>
          </a:p>
        </p:txBody>
      </p:sp>
    </p:spTree>
    <p:extLst>
      <p:ext uri="{BB962C8B-B14F-4D97-AF65-F5344CB8AC3E}">
        <p14:creationId xmlns:p14="http://schemas.microsoft.com/office/powerpoint/2010/main" val="37424170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355600"/>
            <a:ext cx="9499600" cy="11684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Категории граждан, имеющие право на получение бесплатной юридической помощи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28600" y="1524000"/>
            <a:ext cx="9499600" cy="5181600"/>
          </a:xfrm>
        </p:spPr>
        <p:txBody>
          <a:bodyPr>
            <a:noAutofit/>
          </a:bodyPr>
          <a:lstStyle/>
          <a:p>
            <a:pPr marL="0" lvl="0" indent="0" algn="ctr">
              <a:buNone/>
            </a:pPr>
            <a:r>
              <a:rPr lang="ru-RU" sz="2400" b="1" dirty="0" smtClean="0"/>
              <a:t>В соответствии с </a:t>
            </a:r>
            <a:r>
              <a:rPr lang="ru-RU" sz="2400" b="1" dirty="0"/>
              <a:t>ч.1 ст. </a:t>
            </a:r>
            <a:r>
              <a:rPr lang="ru-RU" sz="2400" b="1" dirty="0" smtClean="0"/>
              <a:t>20 Федерального закона «О </a:t>
            </a:r>
            <a:r>
              <a:rPr lang="ru-RU" sz="2400" b="1" dirty="0"/>
              <a:t>бесплатной юридической помощи в Российской </a:t>
            </a:r>
            <a:r>
              <a:rPr lang="ru-RU" sz="2400" b="1" dirty="0" smtClean="0"/>
              <a:t>Федерации»:</a:t>
            </a:r>
          </a:p>
          <a:p>
            <a:pPr algn="just"/>
            <a:r>
              <a:rPr lang="ru-RU" sz="2400" b="1" dirty="0" smtClean="0"/>
              <a:t> </a:t>
            </a:r>
            <a:r>
              <a:rPr lang="ru-RU" sz="2400" dirty="0" smtClean="0"/>
              <a:t>граждане</a:t>
            </a:r>
            <a:r>
              <a:rPr lang="ru-RU" sz="2400" dirty="0"/>
              <a:t>, среднедушевой доход семей которых ниже величины прожиточного минимума, установленного в Кемеровской области - </a:t>
            </a:r>
            <a:r>
              <a:rPr lang="ru-RU" sz="2400" dirty="0" smtClean="0"/>
              <a:t>Кузбассе, </a:t>
            </a:r>
            <a:r>
              <a:rPr lang="ru-RU" sz="2400" dirty="0"/>
              <a:t>либо одиноко проживающие граждане, доходы которых ниже величины прожиточного минимума;</a:t>
            </a:r>
          </a:p>
          <a:p>
            <a:pPr lvl="0"/>
            <a:r>
              <a:rPr lang="ru-RU" sz="2400" dirty="0"/>
              <a:t> инвалиды I и II группы</a:t>
            </a:r>
            <a:r>
              <a:rPr lang="ru-RU" sz="2400" dirty="0" smtClean="0"/>
              <a:t>;</a:t>
            </a:r>
            <a:endParaRPr lang="ru-RU" sz="2400" dirty="0"/>
          </a:p>
          <a:p>
            <a:pPr lvl="0"/>
            <a:r>
              <a:rPr lang="ru-RU" sz="2400" dirty="0"/>
              <a:t>ветераны Великой Отечественной войны, Герои Российской Федерации, Герои Советского Союза, Герои Социалистического Труда, Герои Труда Российской Федерации;</a:t>
            </a:r>
          </a:p>
          <a:p>
            <a:pPr algn="just">
              <a:buFont typeface="Wingdings" panose="05000000000000000000" pitchFamily="2" charset="2"/>
              <a:buChar char="v"/>
            </a:pP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4298541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355600"/>
            <a:ext cx="9499600" cy="11684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Категории граждан, имеющие право на получение бесплатной юридической помощи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28600" y="1803400"/>
            <a:ext cx="9499600" cy="4381500"/>
          </a:xfrm>
        </p:spPr>
        <p:txBody>
          <a:bodyPr>
            <a:noAutofit/>
          </a:bodyPr>
          <a:lstStyle/>
          <a:p>
            <a:pPr lvl="0"/>
            <a:r>
              <a:rPr lang="ru-RU" sz="2400" dirty="0"/>
              <a:t>дети-инвалиды, дети-сироты, дети, оставшиеся без попечения родителей, лица из числа детей-сирот и детей, оставшихся без попечения родителей, а также их законные представители и </a:t>
            </a:r>
            <a:r>
              <a:rPr lang="ru-RU" sz="2400" dirty="0" smtClean="0"/>
              <a:t>представители, если они обращаются по вопросам, связанным с обеспечением и защитой прав и законных интересов таких детей;</a:t>
            </a:r>
            <a:endParaRPr lang="ru-RU" sz="2400" dirty="0"/>
          </a:p>
          <a:p>
            <a:pPr lvl="0"/>
            <a:r>
              <a:rPr lang="ru-RU" sz="2400" dirty="0"/>
              <a:t> лица, желающие принять на воспитание в свою семью ребенка, оставшегося без попечения родителей, если они обращаются </a:t>
            </a:r>
            <a:r>
              <a:rPr lang="ru-RU" sz="2400" dirty="0" smtClean="0"/>
              <a:t>по </a:t>
            </a:r>
            <a:r>
              <a:rPr lang="ru-RU" sz="2400" dirty="0"/>
              <a:t>вопросам, связанным с устройством ребенка на воспитание в семью;</a:t>
            </a:r>
          </a:p>
          <a:p>
            <a:pPr marL="0" lvl="0" indent="0">
              <a:buNone/>
            </a:pP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1374783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355600"/>
            <a:ext cx="9499600" cy="11684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Категории граждан, имеющие право на получение бесплатной юридической помощи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3700" y="1524000"/>
            <a:ext cx="9448800" cy="5067300"/>
          </a:xfrm>
        </p:spPr>
        <p:txBody>
          <a:bodyPr>
            <a:noAutofit/>
          </a:bodyPr>
          <a:lstStyle/>
          <a:p>
            <a:pPr lvl="0"/>
            <a:r>
              <a:rPr lang="ru-RU" sz="2200" dirty="0"/>
              <a:t>усыновители, если они обращаются </a:t>
            </a:r>
            <a:r>
              <a:rPr lang="ru-RU" sz="2200" dirty="0" smtClean="0"/>
              <a:t>по </a:t>
            </a:r>
            <a:r>
              <a:rPr lang="ru-RU" sz="2200" dirty="0"/>
              <a:t>вопросам, связанным с обеспечением и защитой прав и законных интересов усыновленных детей;</a:t>
            </a:r>
          </a:p>
          <a:p>
            <a:pPr lvl="0"/>
            <a:r>
              <a:rPr lang="ru-RU" sz="2200" dirty="0"/>
              <a:t>граждане пожилого возраста и инвалиды, проживающие в организациях социального обслуживания, предоставляющих социальные услуги в стационарной </a:t>
            </a:r>
            <a:r>
              <a:rPr lang="ru-RU" sz="2200" dirty="0" smtClean="0"/>
              <a:t>форме;</a:t>
            </a:r>
          </a:p>
          <a:p>
            <a:pPr lvl="0"/>
            <a:r>
              <a:rPr lang="ru-RU" sz="2200" dirty="0" smtClean="0"/>
              <a:t>несовершеннолетние</a:t>
            </a:r>
            <a:r>
              <a:rPr lang="ru-RU" sz="2200" dirty="0"/>
              <a:t>, содержащиеся в учреждениях системы профилактики безнадзорности и правонарушений несовершеннолетних, и несовершеннолетние, отбывающие наказание в местах лишения свободы, а также их законные представители и представители, если они обращаются </a:t>
            </a:r>
            <a:r>
              <a:rPr lang="ru-RU" sz="2200" dirty="0" smtClean="0"/>
              <a:t>по </a:t>
            </a:r>
            <a:r>
              <a:rPr lang="ru-RU" sz="2200" dirty="0"/>
              <a:t>вопросам, связанным с обеспечением и защитой прав и законных интересов таких </a:t>
            </a:r>
            <a:r>
              <a:rPr lang="ru-RU" sz="2200" dirty="0" smtClean="0"/>
              <a:t>несовершеннолетних;</a:t>
            </a:r>
            <a:endParaRPr lang="ru-RU" sz="2200" dirty="0"/>
          </a:p>
          <a:p>
            <a:pPr marL="0" lvl="0" indent="0">
              <a:buNone/>
            </a:pP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9175132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355600"/>
            <a:ext cx="9499600" cy="11684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Категории граждан, имеющие право на получение бесплатной юридической помощи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1917700"/>
            <a:ext cx="9050866" cy="4673600"/>
          </a:xfrm>
        </p:spPr>
        <p:txBody>
          <a:bodyPr>
            <a:noAutofit/>
          </a:bodyPr>
          <a:lstStyle/>
          <a:p>
            <a:pPr lvl="0"/>
            <a:r>
              <a:rPr lang="ru-RU" sz="2400" dirty="0"/>
              <a:t>граждане, имеющие право на бесплатную юридическую помощь в соответствии с Законом Российской Федерации  от 02.07.1992 № 3185-1 «О психиатрической помощи и гарантиях прав граждан при ее оказании»;</a:t>
            </a:r>
          </a:p>
          <a:p>
            <a:pPr lvl="0"/>
            <a:r>
              <a:rPr lang="ru-RU" sz="2400" dirty="0"/>
              <a:t>граждане, признанные судом недееспособными, а также их законные представители, если они обращаются </a:t>
            </a:r>
            <a:r>
              <a:rPr lang="ru-RU" sz="2400" dirty="0" smtClean="0"/>
              <a:t>по </a:t>
            </a:r>
            <a:r>
              <a:rPr lang="ru-RU" sz="2400" dirty="0"/>
              <a:t>вопросам, связанным с обеспечением и защитой прав и законных интересов таких граждан;</a:t>
            </a:r>
          </a:p>
          <a:p>
            <a:pPr lvl="0"/>
            <a:r>
              <a:rPr lang="ru-RU" sz="2400" dirty="0"/>
              <a:t> граждане, пострадавшие в результате чрезвычайной </a:t>
            </a:r>
            <a:r>
              <a:rPr lang="ru-RU" sz="2400" dirty="0" smtClean="0"/>
              <a:t>ситуации;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60650335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355600"/>
            <a:ext cx="9499600" cy="11684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Категории граждан, имеющие право на получение бесплатной юридической помощи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28600" y="1676400"/>
            <a:ext cx="10299700" cy="4648200"/>
          </a:xfrm>
        </p:spPr>
        <p:txBody>
          <a:bodyPr>
            <a:noAutofit/>
          </a:bodyPr>
          <a:lstStyle/>
          <a:p>
            <a:pPr marL="0" lvl="0" indent="0" algn="ctr">
              <a:buNone/>
            </a:pPr>
            <a:r>
              <a:rPr lang="ru-RU" sz="2400" b="1" dirty="0" smtClean="0"/>
              <a:t>В соответствии со ст. 4  Закона Кемеровской </a:t>
            </a:r>
            <a:r>
              <a:rPr lang="ru-RU" sz="2400" b="1" dirty="0"/>
              <a:t>области от 07.02.2013 </a:t>
            </a:r>
            <a:r>
              <a:rPr lang="ru-RU" sz="2400" b="1" dirty="0" smtClean="0"/>
              <a:t>№ 3-ОЗ </a:t>
            </a:r>
            <a:r>
              <a:rPr lang="ru-RU" sz="2400" b="1" dirty="0"/>
              <a:t>«Об оказании бесплатной юридической помощи отдельным категориям граждан в Российской Федерации</a:t>
            </a:r>
            <a:r>
              <a:rPr lang="ru-RU" sz="2400" b="1" dirty="0" smtClean="0"/>
              <a:t>»:</a:t>
            </a:r>
          </a:p>
          <a:p>
            <a:pPr lvl="0"/>
            <a:r>
              <a:rPr lang="ru-RU" sz="2200" dirty="0"/>
              <a:t>проживающие на территории </a:t>
            </a:r>
            <a:r>
              <a:rPr lang="ru-RU" sz="2200" dirty="0" smtClean="0"/>
              <a:t>Кузбасса </a:t>
            </a:r>
            <a:r>
              <a:rPr lang="ru-RU" sz="2200" dirty="0"/>
              <a:t>дети, родители, вдовы, пасынки (падчерицы) граждан, погибших (умерших), пропавших без вести в результате аварий на предприятиях угольной промышленности </a:t>
            </a:r>
            <a:r>
              <a:rPr lang="ru-RU" sz="2200" dirty="0" smtClean="0"/>
              <a:t>Кузбасса</a:t>
            </a:r>
            <a:r>
              <a:rPr lang="ru-RU" sz="2200" dirty="0"/>
              <a:t>;</a:t>
            </a:r>
          </a:p>
          <a:p>
            <a:pPr lvl="0"/>
            <a:r>
              <a:rPr lang="ru-RU" sz="2200" dirty="0" smtClean="0"/>
              <a:t>проживающие </a:t>
            </a:r>
            <a:r>
              <a:rPr lang="ru-RU" sz="2200" dirty="0"/>
              <a:t>на территории </a:t>
            </a:r>
            <a:r>
              <a:rPr lang="ru-RU" sz="2200" dirty="0" smtClean="0"/>
              <a:t>Кузбасса </a:t>
            </a:r>
            <a:r>
              <a:rPr lang="ru-RU" sz="2200" dirty="0"/>
              <a:t>дети, родители, вдовы (вдовцы), пасынки (падчерицы) граждан, принимавших участие и погибших в специальной военной операции на территориях </a:t>
            </a:r>
            <a:r>
              <a:rPr lang="ru-RU" sz="2200" dirty="0" smtClean="0"/>
              <a:t>ДНР, ЛНР </a:t>
            </a:r>
            <a:r>
              <a:rPr lang="ru-RU" sz="2200" dirty="0"/>
              <a:t>и Украины либо умерших вследствие увечья (ранения, травмы, контузии), полученного ими в ходе специальной военной операции на указанных </a:t>
            </a:r>
            <a:r>
              <a:rPr lang="ru-RU" sz="2200" dirty="0" smtClean="0"/>
              <a:t>территориях</a:t>
            </a:r>
            <a:endParaRPr lang="ru-RU" sz="2200" b="1" dirty="0" smtClean="0"/>
          </a:p>
          <a:p>
            <a:pPr lvl="0"/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77412676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355600"/>
            <a:ext cx="9499600" cy="11684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Категории граждан, имеющие право на получение бесплатной юридической помощи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28600" y="1676400"/>
            <a:ext cx="10363200" cy="4648200"/>
          </a:xfrm>
        </p:spPr>
        <p:txBody>
          <a:bodyPr>
            <a:noAutofit/>
          </a:bodyPr>
          <a:lstStyle/>
          <a:p>
            <a:pPr lvl="0"/>
            <a:r>
              <a:rPr lang="ru-RU" sz="2000" dirty="0"/>
              <a:t>лица, ходатайствующие о признании беженцами, признанные беженцами либо получившие временное убежище на территории </a:t>
            </a:r>
            <a:r>
              <a:rPr lang="ru-RU" sz="2000" dirty="0" smtClean="0"/>
              <a:t>России, </a:t>
            </a:r>
            <a:r>
              <a:rPr lang="ru-RU" sz="2000" dirty="0"/>
              <a:t>статус которых устанавливается Федеральным законом «О беженцах», проживавшие на территории Украины, </a:t>
            </a:r>
            <a:r>
              <a:rPr lang="ru-RU" sz="2000" dirty="0" smtClean="0"/>
              <a:t>ДНР </a:t>
            </a:r>
            <a:r>
              <a:rPr lang="ru-RU" sz="2000" dirty="0"/>
              <a:t>и </a:t>
            </a:r>
            <a:r>
              <a:rPr lang="ru-RU" sz="2000" dirty="0" smtClean="0"/>
              <a:t>ЛНР, </a:t>
            </a:r>
            <a:r>
              <a:rPr lang="ru-RU" sz="2000" dirty="0"/>
              <a:t>признанных суверенными и независимыми государствами указами Президента Российской Федерации от 21.02.2022 № 71 «О признании Донецкой Народной Республики» и от 21.02.2022 № 72 «О признании Луганской Народной Республики», и прибывшие на территорию </a:t>
            </a:r>
            <a:r>
              <a:rPr lang="ru-RU" sz="2000" dirty="0" smtClean="0"/>
              <a:t>Кузбасса </a:t>
            </a:r>
            <a:r>
              <a:rPr lang="ru-RU" sz="2000" dirty="0"/>
              <a:t>после 24 февраля 2022 года;</a:t>
            </a:r>
          </a:p>
          <a:p>
            <a:pPr lvl="0"/>
            <a:r>
              <a:rPr lang="ru-RU" sz="2000" dirty="0"/>
              <a:t> лица, ходатайствующие о признании вынужденными переселенцами, вынужденные переселенцы, статус которых устанавливается Законом Российской Федерации «О вынужденных переселенцах», проживавшие на территории </a:t>
            </a:r>
            <a:r>
              <a:rPr lang="ru-RU" sz="2000" dirty="0" smtClean="0"/>
              <a:t>Украины, ДНР и ЛНР, </a:t>
            </a:r>
            <a:r>
              <a:rPr lang="ru-RU" sz="2000" dirty="0"/>
              <a:t>признанных суверенными и независимыми государствами указами Президента Российской Федерации от 21.02.2022 № 71 «О признании Донецкой Народной Республики» и от 21.02.2022 № 72 «О признании Луганской Народной Республики», и прибывшие на территорию Кемеровской области - Кузбасса после 24 февраля 2022 </a:t>
            </a:r>
            <a:r>
              <a:rPr lang="ru-RU" sz="2000" dirty="0" smtClean="0"/>
              <a:t>года.</a:t>
            </a:r>
            <a:endParaRPr lang="ru-RU" sz="2000" dirty="0"/>
          </a:p>
          <a:p>
            <a:pPr lvl="0"/>
            <a:endParaRPr lang="ru-RU" sz="2200" dirty="0"/>
          </a:p>
        </p:txBody>
      </p:sp>
    </p:spTree>
    <p:extLst>
      <p:ext uri="{BB962C8B-B14F-4D97-AF65-F5344CB8AC3E}">
        <p14:creationId xmlns:p14="http://schemas.microsoft.com/office/powerpoint/2010/main" val="4034203715"/>
      </p:ext>
    </p:extLst>
  </p:cSld>
  <p:clrMapOvr>
    <a:masterClrMapping/>
  </p:clrMapOvr>
</p:sld>
</file>

<file path=ppt/theme/theme1.xml><?xml version="1.0" encoding="utf-8"?>
<a:theme xmlns:a="http://schemas.openxmlformats.org/drawingml/2006/main" name="Аспект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0B5AB586-D108-4FC1-8368-649FE654B89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439</TotalTime>
  <Words>1116</Words>
  <Application>Microsoft Office PowerPoint</Application>
  <PresentationFormat>Широкоэкранный</PresentationFormat>
  <Paragraphs>81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0" baseType="lpstr">
      <vt:lpstr>Arial</vt:lpstr>
      <vt:lpstr>Trebuchet MS</vt:lpstr>
      <vt:lpstr>Wingdings</vt:lpstr>
      <vt:lpstr>Wingdings 3</vt:lpstr>
      <vt:lpstr>Аспект</vt:lpstr>
      <vt:lpstr>Государственное казенное учреждение «Государственное юридическое бюро Кузбасса»</vt:lpstr>
      <vt:lpstr>Цель деятельности государственного юридического бюро</vt:lpstr>
      <vt:lpstr>Основные виды деятельности</vt:lpstr>
      <vt:lpstr>Категории граждан, имеющие право на получение бесплатной юридической помощи</vt:lpstr>
      <vt:lpstr>Категории граждан, имеющие право на получение бесплатной юридической помощи</vt:lpstr>
      <vt:lpstr>Категории граждан, имеющие право на получение бесплатной юридической помощи</vt:lpstr>
      <vt:lpstr>Категории граждан, имеющие право на получение бесплатной юридической помощи</vt:lpstr>
      <vt:lpstr>Категории граждан, имеющие право на получение бесплатной юридической помощи</vt:lpstr>
      <vt:lpstr>Категории граждан, имеющие право на получение бесплатной юридической помощи</vt:lpstr>
      <vt:lpstr>Правовое консультирование в устной и письменной форме, составление заявлений, жалоб, ходатайств и других документов правового характера, представительство в судах, государственных и муниципальных органах, организациях в интересах граждан, осуществляется государственным юридическим бюро в случаях и по категориям споров, установленных частями 2 и 3 статьи 20 Федерального закона «О бесплатной юридической помощи в Российской Федерации»  </vt:lpstr>
      <vt:lpstr>Перечень документов, необходимых для оказания гражданам бесплатной юридической помощи  </vt:lpstr>
      <vt:lpstr>Обращение гражданина в государственное юридическое бюро </vt:lpstr>
      <vt:lpstr>Обращение гражданина в государственное юридическое бюро через органы социальной защиты населения по месту жительства </vt:lpstr>
      <vt:lpstr>Муниципальные образования, на территории которых государственным юридическим бюро оказывается бесплатная юридическая помощь </vt:lpstr>
      <vt:lpstr>Контакты: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moskva1</dc:creator>
  <cp:lastModifiedBy>moskva1</cp:lastModifiedBy>
  <cp:revision>54</cp:revision>
  <dcterms:created xsi:type="dcterms:W3CDTF">2022-09-15T07:51:10Z</dcterms:created>
  <dcterms:modified xsi:type="dcterms:W3CDTF">2022-09-20T06:16:24Z</dcterms:modified>
</cp:coreProperties>
</file>